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1" r:id="rId2"/>
    <p:sldId id="264" r:id="rId3"/>
    <p:sldId id="265" r:id="rId4"/>
    <p:sldId id="266" r:id="rId5"/>
    <p:sldId id="267" r:id="rId6"/>
    <p:sldId id="268" r:id="rId7"/>
    <p:sldId id="269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DD32C7B-423B-4DF1-91CF-5853307A7D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A132667-4BD5-42E8-82CA-6F3F60B18F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224C9216-D445-46D7-9218-3BBA2F521B5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492829AA-F966-4CDA-8CC4-DBDB5B48425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3940C84-B1E6-4E12-BAA2-C71FA53C2E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1D59C86-4838-469D-B79E-40E54AF4B1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2C5AD57-5310-40EB-9F76-D666E0F519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1C05FFF-DB68-4809-8D9B-A2969C884BF2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2BCC9700-4255-4D84-9BD1-2A56EDDA5AD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33113C1-2601-45BA-BF6F-CBC82F16EE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1FD78A6A-6BDB-4FDB-8C18-7FF7791010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138DAE6-A0EC-40C3-A666-C0E729B422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92244E3-1C1B-467D-AE89-221400A01E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94270E-406F-4A63-9BCC-75AF64E1F847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442AED8-BD99-4D6A-BB4F-27E741DE0E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30E4B0B-3B69-4A52-931E-8A5F7B112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976287C9-DF02-414D-AFB6-EA1B7F1668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BB966D-A345-43B2-A867-55B21480B8EC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56761307-BD3D-4331-B7CE-CFBE23D59FF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53E175D-381D-45A3-AA10-FC926D929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51F79A3-BB02-415B-AE39-8438AC9D8F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77E2925-04BD-4832-B103-985902F369A8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4261C4BC-4EA4-4268-B7A1-19BEB8B46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379EFDF2-D956-4BD9-8202-956DB8FDC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117F3FAA-5901-40C9-ABD0-48442D407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9A6BE82F-AB5D-4BC4-A88F-248D739B7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8199" name="Rectangle 6">
            <a:extLst>
              <a:ext uri="{FF2B5EF4-FFF2-40B4-BE49-F238E27FC236}">
                <a16:creationId xmlns:a16="http://schemas.microsoft.com/office/drawing/2014/main" id="{0E72AC90-4647-4DB6-AA4E-D4B6D370DA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8200" name="Rectangle 7">
            <a:extLst>
              <a:ext uri="{FF2B5EF4-FFF2-40B4-BE49-F238E27FC236}">
                <a16:creationId xmlns:a16="http://schemas.microsoft.com/office/drawing/2014/main" id="{16A7B90F-0F7A-42EB-BB7D-6F41F9070C6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DA6DAF4-1147-4BAF-9B6A-E792F9482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3B5630B-BE3E-405C-BB31-BA65F249C9EA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343D216-6DCD-4845-A613-BA65DAC36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E51FFFDF-4EDA-4809-9C2D-92B0F6D2B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D33AC306-1231-4241-BAC7-460D7B4A9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46" name="Rectangle 5">
            <a:extLst>
              <a:ext uri="{FF2B5EF4-FFF2-40B4-BE49-F238E27FC236}">
                <a16:creationId xmlns:a16="http://schemas.microsoft.com/office/drawing/2014/main" id="{1F02E6D6-D738-45BE-B80B-C065A9040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47" name="Rectangle 6">
            <a:extLst>
              <a:ext uri="{FF2B5EF4-FFF2-40B4-BE49-F238E27FC236}">
                <a16:creationId xmlns:a16="http://schemas.microsoft.com/office/drawing/2014/main" id="{0CC2E982-D3A3-483F-85FE-C3B7B0A1068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10248" name="Rectangle 7">
            <a:extLst>
              <a:ext uri="{FF2B5EF4-FFF2-40B4-BE49-F238E27FC236}">
                <a16:creationId xmlns:a16="http://schemas.microsoft.com/office/drawing/2014/main" id="{2ACDCC86-E0D7-4BE6-BAB0-7837DAA682F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53223C8E-8C0E-4596-B70A-F8FCDA1E0A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FDDEE4C-DC1B-4B97-840B-74A124D3F0FA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F61E36C-47E2-4A9B-AF6C-A0A2C06C2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768F7171-8F93-43D2-830E-FCB83BD39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id="{C1E476E0-83AC-4884-8AA6-BE58E5E02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0050BC38-DDBF-465A-8A6F-D1F6C5908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C4B7B0E4-D3E3-43C0-8CDC-1E664F5C7AE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12296" name="Rectangle 7">
            <a:extLst>
              <a:ext uri="{FF2B5EF4-FFF2-40B4-BE49-F238E27FC236}">
                <a16:creationId xmlns:a16="http://schemas.microsoft.com/office/drawing/2014/main" id="{904369E6-C4C1-431A-921F-2A5B82396A8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2F016107-6C1D-4D97-A40B-9E85EBC438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DD3896-89D3-4B61-A872-61184C0B61EC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4339" name="Rectangle 1026">
            <a:extLst>
              <a:ext uri="{FF2B5EF4-FFF2-40B4-BE49-F238E27FC236}">
                <a16:creationId xmlns:a16="http://schemas.microsoft.com/office/drawing/2014/main" id="{9D377189-5472-4B8B-802B-1F640DA34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4340" name="Rectangle 1027">
            <a:extLst>
              <a:ext uri="{FF2B5EF4-FFF2-40B4-BE49-F238E27FC236}">
                <a16:creationId xmlns:a16="http://schemas.microsoft.com/office/drawing/2014/main" id="{0FE399CB-B4A5-4F9A-AE7F-18EBC48D1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4341" name="Rectangle 1028">
            <a:extLst>
              <a:ext uri="{FF2B5EF4-FFF2-40B4-BE49-F238E27FC236}">
                <a16:creationId xmlns:a16="http://schemas.microsoft.com/office/drawing/2014/main" id="{353359B2-791D-497E-B1F7-04F899159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4342" name="Rectangle 1029">
            <a:extLst>
              <a:ext uri="{FF2B5EF4-FFF2-40B4-BE49-F238E27FC236}">
                <a16:creationId xmlns:a16="http://schemas.microsoft.com/office/drawing/2014/main" id="{BACB6C12-CC27-4D4D-B177-34F05EA7D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4343" name="Rectangle 1030">
            <a:extLst>
              <a:ext uri="{FF2B5EF4-FFF2-40B4-BE49-F238E27FC236}">
                <a16:creationId xmlns:a16="http://schemas.microsoft.com/office/drawing/2014/main" id="{E1939237-69E7-4ED0-AB1B-0CBB5781CF1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14344" name="Rectangle 1031">
            <a:extLst>
              <a:ext uri="{FF2B5EF4-FFF2-40B4-BE49-F238E27FC236}">
                <a16:creationId xmlns:a16="http://schemas.microsoft.com/office/drawing/2014/main" id="{DF54E807-B604-4D7D-930D-66D8EE201BC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9210F569-49D2-43C1-86D5-7964C85829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A76A6CE-8914-478F-991F-E3AF35D518A6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F046D5B-76B3-44FB-B7A2-F8419F2B5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D60F3A5-E5C0-4D17-A7E7-1A6E5615E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B40220AE-77AB-4EFF-AE8C-3294A63FE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6390" name="Rectangle 5">
            <a:extLst>
              <a:ext uri="{FF2B5EF4-FFF2-40B4-BE49-F238E27FC236}">
                <a16:creationId xmlns:a16="http://schemas.microsoft.com/office/drawing/2014/main" id="{DBC0A6AC-8D40-4C46-919F-D3BC63320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6391" name="Rectangle 6">
            <a:extLst>
              <a:ext uri="{FF2B5EF4-FFF2-40B4-BE49-F238E27FC236}">
                <a16:creationId xmlns:a16="http://schemas.microsoft.com/office/drawing/2014/main" id="{9C8C7FBC-82C2-498E-8CF9-67D7979E37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16392" name="Rectangle 7">
            <a:extLst>
              <a:ext uri="{FF2B5EF4-FFF2-40B4-BE49-F238E27FC236}">
                <a16:creationId xmlns:a16="http://schemas.microsoft.com/office/drawing/2014/main" id="{6E10C713-F24C-49CD-8567-99133382FF45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FB2DF326-CF35-4CC4-8873-56D68B88C4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CED6935-E216-4F93-8C43-167040370311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F437784-7F83-42EC-AD16-60B92C517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910713E-D168-4735-A8D6-380322545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18437" name="Rectangle 4">
            <a:extLst>
              <a:ext uri="{FF2B5EF4-FFF2-40B4-BE49-F238E27FC236}">
                <a16:creationId xmlns:a16="http://schemas.microsoft.com/office/drawing/2014/main" id="{AD79A578-192C-4754-B125-B8CCCE2DE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C524AB1F-A891-40C2-BA38-AF2E3B9AF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2400">
              <a:latin typeface="Tahoma" panose="020B0604030504040204" pitchFamily="34" charset="0"/>
            </a:endParaRPr>
          </a:p>
        </p:txBody>
      </p:sp>
      <p:sp>
        <p:nvSpPr>
          <p:cNvPr id="18439" name="Rectangle 6">
            <a:extLst>
              <a:ext uri="{FF2B5EF4-FFF2-40B4-BE49-F238E27FC236}">
                <a16:creationId xmlns:a16="http://schemas.microsoft.com/office/drawing/2014/main" id="{33EF29F2-E0B8-481E-B68C-0D0D5B89C7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noFill/>
          <a:ln w="12700" cap="flat">
            <a:solidFill>
              <a:schemeClr val="tx1"/>
            </a:solidFill>
          </a:ln>
        </p:spPr>
      </p:sp>
      <p:sp>
        <p:nvSpPr>
          <p:cNvPr id="18440" name="Rectangle 7">
            <a:extLst>
              <a:ext uri="{FF2B5EF4-FFF2-40B4-BE49-F238E27FC236}">
                <a16:creationId xmlns:a16="http://schemas.microsoft.com/office/drawing/2014/main" id="{0B0CB81F-4771-498C-BCBD-7255543261E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4C2194BC-E390-4641-9D22-94542D342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A36575A-D92B-4382-AEFA-D02DFF7964BC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504BCDB-3546-4D7B-8F7D-C33EA48FE4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9C03502-583F-4B73-91BB-F9E83544C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A40443C7-FCB2-4375-B030-E56F9ECDCA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AF7B4F-D243-456D-A7A7-D41F35A7CE99}" type="slidenum">
              <a:rPr lang="en-US" altLang="en-US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Tahoma" panose="020B060403050404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E325704-D481-43E1-82F6-6F913BC26D1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CEA3418-C16F-4216-A4EC-90934BC8F6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ADCB4EA-60BF-4B20-A162-C9F166B5FBD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3BB4A372-A7FB-41E5-B88F-F9B4EC7343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2317724E-6ED7-47D2-8F82-9B8B508965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7A71832A-38C0-40B3-9CA2-371794514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7578EF5D-F885-47F4-9557-EA59929E14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B8623851-0E61-4291-BE6D-B393F5884F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28493C03-213D-42D3-9223-8B04116F7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6A2001A6-1BC0-4796-880E-DDB14515B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92FED5DD-FE3B-4E18-B2BE-DF3A6E3B8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B5FC8CCE-D597-4245-A7C7-35DA8D1931E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C5A283CE-6FAF-4104-AA43-CA000BF7E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6A2963D8-21DE-43BC-9D3D-0BE0FA337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88273634-B8EB-470C-BA17-34711636F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9BAC496-EB28-4254-B2E3-28822B5774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46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EFA5640-CDFE-4384-B684-3B54ECBDA6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8E696BF-4386-46C4-9CDA-335A63592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256C237-232D-41A2-A6AB-80615599A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B7582-5796-4C61-87B1-9D9BA2250E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2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F0ED647-95BB-4B29-84E3-F1985022D9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95DB9A6-0F5B-426D-A73C-C4C4F68B97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F60A9A8-C812-420B-862C-2E3F4C7081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7E223-9123-4FB1-93F2-1C41069BDB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78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888BB6A-E793-4957-BB07-D87F328EEA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9458114-7541-4B80-932A-73AA6B6E69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62CD947-0753-48E5-B1BE-52716C96A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AC1C0-C162-466C-B3E9-8293E8F338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18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DCD88FF-FFC3-4519-8B99-6518957C1A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55F5C24-F490-45B6-A98B-6C32057325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94F4677-D162-49A7-98A2-C3B37C9F6D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E614E7-2107-47DA-AE88-08C70F0D9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0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627725E-2963-404F-B935-12828A8189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13545C4-71A8-414B-B604-4EED9EBD7C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703EE1E-7622-47AF-B78E-23ED6FF18F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4A38C9-5D29-4BAB-93DD-9B6EFA08C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60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D0547D1-450A-4882-881D-E3E7B0D74F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2B00BD9C-A3B2-45E9-B95F-9F09C2A22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3A456686-5D8A-41A3-A342-C02DDBD1C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8DCBD0-5273-4278-9839-C2AE64CD4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90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5A983705-9E9A-4081-B9B9-CBE9710CF6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08BCA6F1-677E-4AEB-BC6E-B95E7E863D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13634AE-F061-4097-B67E-CA41514C04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A1818-EA3B-432C-9CE6-B38D52C62B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63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67582DB9-6AF2-4171-93C0-EB54868EB3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F1E9A2D7-A78A-4537-A513-C3D71B7C1A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4BD1EC9-2AEA-4C28-99EC-C96F603F0B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41AD29-4E09-42B4-B374-26BC70CADD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85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EF2F43A-0AF4-46C4-BC95-2A712383AF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039B1DB-C731-433C-B956-588584E23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1761DEA5-8879-456E-BFD4-073DF4774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D8ACF7-7E0B-4312-8322-4585280A87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87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52B9DBC-E526-406B-826B-10B7593E0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722C722-E59C-4906-B408-57EFC1577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73964A3-9DB9-4A8D-A248-C5C9B6BE36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8F7EB-C8EA-4FCE-8D73-5540825CF3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12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64461EA-B6EA-4D31-AE07-755219424A3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06489C9-95FF-4501-B38A-1F8E035C41F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B78648-0321-407A-8245-EF9395A1746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01F168-5307-495C-A4AB-E5583FAA148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D2E0D2-092B-4BA2-8A25-9A034ECA726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9AFC0D7-7EE2-4761-A556-473D87E1EB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A01210EC-CAF1-496D-ABCC-78485CF9FB8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3615B2D5-E762-4E9F-AD44-4CB24CF34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8FD60DD-34FA-4389-AF3A-2EA7A7D82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95DE5D57-6CC6-4E7E-9823-03648E36B50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AC242DFD-1889-4804-88AF-084EB99695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89F380B3-2695-4DAE-99C2-555246C735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EB6CA5-41D1-4587-8257-494B6BE2C2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3F376CE-4AB7-4A4D-911C-525BF83D75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>
                <a:latin typeface="Comic Sans MS" panose="030F0702030302020204" pitchFamily="66" charset="0"/>
              </a:rPr>
              <a:t>Bank of Green Valley</a:t>
            </a:r>
            <a:br>
              <a:rPr lang="en-US" altLang="en-US" sz="6000" dirty="0">
                <a:latin typeface="Comic Sans MS" panose="030F0702030302020204" pitchFamily="66" charset="0"/>
              </a:rPr>
            </a:br>
            <a:r>
              <a:rPr lang="en-US" altLang="en-US" sz="6000" dirty="0">
                <a:latin typeface="Comic Sans MS" panose="030F0702030302020204" pitchFamily="66" charset="0"/>
              </a:rPr>
              <a:t>Student Coaching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9D7DE67-B1F6-400B-98F2-E501D8CC8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How to Analyze Ethical Problems in Business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B704380-8454-4EB2-B950-40BBE444F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Comic Sans MS" panose="030F0702030302020204" pitchFamily="66" charset="0"/>
              </a:rPr>
              <a:t>Guidelines to use to help us make ethical decisions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Utility: Cost-Benefit Analysis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Rights: Determining and Protecting Entitlements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Justice: Is it fair?</a:t>
            </a:r>
          </a:p>
          <a:p>
            <a:pPr lvl="1" eaLnBrk="1" hangingPunct="1"/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DD45DE-1CFF-4DC1-9B51-C1D6578CE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Negligence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C9BD8C5-FCB6-4CBA-B8E4-73FE4F6CFF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590800"/>
            <a:ext cx="7581900" cy="4648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Duty of Care Owed by Defendant to Plaintiff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Breach of the Duty of Care by the Defendant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Causation 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Damages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D680D0E-D47A-4386-BEB4-4C43B534E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838200"/>
            <a:ext cx="6400800" cy="533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Duty of Care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AA6DBF3-1C45-4277-9F84-AE6929F2E21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133600"/>
            <a:ext cx="7620000" cy="4191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285750" indent="-285750" eaLnBrk="1" hangingPunct="1">
              <a:lnSpc>
                <a:spcPct val="90000"/>
              </a:lnSpc>
              <a:spcBef>
                <a:spcPct val="50000"/>
              </a:spcBef>
              <a:buSzPct val="85000"/>
            </a:pPr>
            <a:r>
              <a:rPr lang="en-US" altLang="en-US" sz="2400" i="1">
                <a:latin typeface="Comic Sans MS" panose="030F0702030302020204" pitchFamily="66" charset="0"/>
              </a:rPr>
              <a:t>Foreseeability Test</a:t>
            </a:r>
            <a:r>
              <a:rPr lang="en-US" altLang="en-US" sz="2400">
                <a:latin typeface="Comic Sans MS" panose="030F0702030302020204" pitchFamily="66" charset="0"/>
              </a:rPr>
              <a:t>: Accountants owe a duty of care to all foreseeable plaintiffs. </a:t>
            </a:r>
          </a:p>
          <a:p>
            <a:pPr marL="285750" indent="-285750" eaLnBrk="1" hangingPunct="1">
              <a:lnSpc>
                <a:spcPct val="95000"/>
              </a:lnSpc>
              <a:spcBef>
                <a:spcPct val="50000"/>
              </a:spcBef>
              <a:buSzPct val="85000"/>
            </a:pPr>
            <a:r>
              <a:rPr lang="en-US" altLang="en-US" sz="2400" i="1">
                <a:latin typeface="Comic Sans MS" panose="030F0702030302020204" pitchFamily="66" charset="0"/>
              </a:rPr>
              <a:t>Restatement View</a:t>
            </a:r>
            <a:r>
              <a:rPr lang="en-US" altLang="en-US" sz="2400">
                <a:latin typeface="Comic Sans MS" panose="030F0702030302020204" pitchFamily="66" charset="0"/>
              </a:rPr>
              <a:t>: Accountants owe a duty of care to members of a restricted group of third parties whom the accountants intend to influence or those whom the accountants know their clients intend to influence.</a:t>
            </a:r>
          </a:p>
          <a:p>
            <a:pPr marL="285750" indent="-285750" eaLnBrk="1" hangingPunct="1">
              <a:lnSpc>
                <a:spcPct val="95000"/>
              </a:lnSpc>
              <a:spcBef>
                <a:spcPct val="50000"/>
              </a:spcBef>
              <a:buSzPct val="85000"/>
            </a:pPr>
            <a:r>
              <a:rPr lang="en-US" altLang="en-US" sz="2400" i="1">
                <a:latin typeface="Comic Sans MS" panose="030F0702030302020204" pitchFamily="66" charset="0"/>
              </a:rPr>
              <a:t>Privity of Contract View</a:t>
            </a:r>
            <a:r>
              <a:rPr lang="en-US" altLang="en-US" sz="2400">
                <a:latin typeface="Comic Sans MS" panose="030F0702030302020204" pitchFamily="66" charset="0"/>
              </a:rPr>
              <a:t>: Accountants owe a duty of care to all parties with whom they have a privity of contract.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FBEC416-C3C7-4A29-A409-EA512F3252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86600" cy="1066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Breach of Duty of Care</a:t>
            </a:r>
            <a:endParaRPr lang="en-US" altLang="en-US" sz="480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2AEFC0C-BE7B-44AE-8EA6-FDBBD6F3F38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7696200" cy="4267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buSzPct val="85000"/>
            </a:pPr>
            <a:r>
              <a:rPr lang="en-US" altLang="en-US" sz="2400" i="1">
                <a:latin typeface="Comic Sans MS" panose="030F0702030302020204" pitchFamily="66" charset="0"/>
              </a:rPr>
              <a:t>Professional Standard</a:t>
            </a:r>
            <a:r>
              <a:rPr lang="en-US" altLang="en-US" sz="2400">
                <a:latin typeface="Comic Sans MS" panose="030F0702030302020204" pitchFamily="66" charset="0"/>
              </a:rPr>
              <a:t>: In performing services, an auditor has the duty to have that degree of learning and skill ordinarily possessed by a reputable certified public accountant practicing in the same or a similar locality under similar circumstances.  </a:t>
            </a:r>
          </a:p>
          <a:p>
            <a:pPr eaLnBrk="1" hangingPunct="1">
              <a:buSzPct val="85000"/>
            </a:pPr>
            <a:r>
              <a:rPr lang="en-US" altLang="en-US" sz="2400" i="1">
                <a:latin typeface="Comic Sans MS" panose="030F0702030302020204" pitchFamily="66" charset="0"/>
              </a:rPr>
              <a:t>GAAP is Relevant</a:t>
            </a:r>
            <a:r>
              <a:rPr lang="en-US" altLang="en-US" sz="2400">
                <a:latin typeface="Comic Sans MS" panose="030F0702030302020204" pitchFamily="66" charset="0"/>
              </a:rPr>
              <a:t>: In determining whether the accountant fulfilled its professional duties, one may consider, among other evidence, whether the accountant’s work complied with Generally Accepted Accounting Principles.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>
            <a:extLst>
              <a:ext uri="{FF2B5EF4-FFF2-40B4-BE49-F238E27FC236}">
                <a16:creationId xmlns:a16="http://schemas.microsoft.com/office/drawing/2014/main" id="{BA2BAC04-AB20-40EF-AC77-8AEECA8EF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86600" cy="1066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Causation</a:t>
            </a:r>
            <a:endParaRPr lang="en-US" altLang="en-US" sz="4800"/>
          </a:p>
        </p:txBody>
      </p:sp>
      <p:sp>
        <p:nvSpPr>
          <p:cNvPr id="21507" name="Rectangle 1027">
            <a:extLst>
              <a:ext uri="{FF2B5EF4-FFF2-40B4-BE49-F238E27FC236}">
                <a16:creationId xmlns:a16="http://schemas.microsoft.com/office/drawing/2014/main" id="{7660D442-76D9-4197-A688-0528AAAEF2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133600"/>
            <a:ext cx="7696200" cy="4267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buSzPct val="85000"/>
            </a:pPr>
            <a:r>
              <a:rPr lang="en-US" altLang="en-US" sz="2800" i="1">
                <a:latin typeface="Comic Sans MS" panose="030F0702030302020204" pitchFamily="66" charset="0"/>
              </a:rPr>
              <a:t>Causal Connection:</a:t>
            </a:r>
            <a:r>
              <a:rPr lang="en-US" altLang="en-US" sz="2800">
                <a:latin typeface="Comic Sans MS" panose="030F0702030302020204" pitchFamily="66" charset="0"/>
              </a:rPr>
              <a:t> there must be a causal connection between the negligent conduct and the resulting injury. </a:t>
            </a:r>
          </a:p>
          <a:p>
            <a:pPr eaLnBrk="1" hangingPunct="1">
              <a:buSzPct val="85000"/>
            </a:pPr>
            <a:endParaRPr lang="en-US" altLang="en-US" sz="2800">
              <a:latin typeface="Comic Sans MS" panose="030F0702030302020204" pitchFamily="66" charset="0"/>
            </a:endParaRPr>
          </a:p>
          <a:p>
            <a:pPr eaLnBrk="1" hangingPunct="1">
              <a:buSzPct val="85000"/>
            </a:pPr>
            <a:r>
              <a:rPr lang="en-US" altLang="en-US" sz="2800" i="1">
                <a:latin typeface="Comic Sans MS" panose="030F0702030302020204" pitchFamily="66" charset="0"/>
              </a:rPr>
              <a:t>But For Test: </a:t>
            </a:r>
            <a:r>
              <a:rPr lang="en-US" altLang="en-US" sz="2800">
                <a:latin typeface="Comic Sans MS" panose="030F0702030302020204" pitchFamily="66" charset="0"/>
              </a:rPr>
              <a:t>But for the defendant’s negligence, the plaintiff would not have sustained the loss.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338E51A5-FE0E-43B9-A076-34EE1E767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6629400" cy="762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Asset Valuation</a:t>
            </a:r>
          </a:p>
        </p:txBody>
      </p:sp>
      <p:sp>
        <p:nvSpPr>
          <p:cNvPr id="23555" name="Rectangle 1027">
            <a:extLst>
              <a:ext uri="{FF2B5EF4-FFF2-40B4-BE49-F238E27FC236}">
                <a16:creationId xmlns:a16="http://schemas.microsoft.com/office/drawing/2014/main" id="{289F2F66-727C-4D80-8244-7F81F36CAC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05000"/>
            <a:ext cx="7581900" cy="449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Notes exchanged for property, goods, or services are carried on the balance sheet:</a:t>
            </a:r>
          </a:p>
          <a:p>
            <a:pPr lvl="1" eaLnBrk="1" hangingPunct="1">
              <a:lnSpc>
                <a:spcPct val="7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At the market value of the item exchanged if this is readily determinable.</a:t>
            </a:r>
          </a:p>
          <a:p>
            <a:pPr lvl="1" eaLnBrk="1" hangingPunct="1">
              <a:lnSpc>
                <a:spcPct val="75000"/>
              </a:lnSpc>
              <a:spcBef>
                <a:spcPct val="50000"/>
              </a:spcBef>
              <a:buSzPct val="85000"/>
            </a:pPr>
            <a:r>
              <a:rPr lang="en-US" altLang="en-US">
                <a:latin typeface="Comic Sans MS" panose="030F0702030302020204" pitchFamily="66" charset="0"/>
              </a:rPr>
              <a:t>At the present value of the future cash receipts on the note discounted at the borrower’s rate of interest.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4A65B47-6611-45F4-A2F3-61306168D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86600" cy="1066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Accountants’ Duty of Care to the Public</a:t>
            </a:r>
            <a:endParaRPr lang="en-US" altLang="en-US" sz="480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3B1D330-ACA9-4889-B132-A44B8C3212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81200"/>
            <a:ext cx="7696200" cy="4267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Members of the AICPA accept the responsibility to serve the public interest with integrity, objectivity, and due professional care.</a:t>
            </a:r>
          </a:p>
          <a:p>
            <a:pPr eaLnBrk="1" hangingPunct="1">
              <a:lnSpc>
                <a:spcPct val="90000"/>
              </a:lnSpc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Members may encounter pressures from the groups it serves (including clients, credit grantors, etc.)</a:t>
            </a:r>
          </a:p>
          <a:p>
            <a:pPr eaLnBrk="1" hangingPunct="1">
              <a:lnSpc>
                <a:spcPct val="90000"/>
              </a:lnSpc>
              <a:buSzPct val="85000"/>
            </a:pPr>
            <a:r>
              <a:rPr lang="en-US" altLang="en-US" sz="2800">
                <a:latin typeface="Comic Sans MS" panose="030F0702030302020204" pitchFamily="66" charset="0"/>
              </a:rPr>
              <a:t>When members fulfill their responsibility to the public, client and employers’ interests are best served.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85C4051-E956-4259-A593-585C15A96A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Ethics Definition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259AFB5-C4AC-453E-A012-D416D97E8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Comic Sans MS" panose="030F0702030302020204" pitchFamily="66" charset="0"/>
              </a:rPr>
              <a:t>The study of what is right and wrong.</a:t>
            </a:r>
          </a:p>
          <a:p>
            <a:pPr eaLnBrk="1" hangingPunct="1"/>
            <a:endParaRPr lang="en-US" altLang="en-US" sz="2800"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 sz="2800">
                <a:latin typeface="Comic Sans MS" panose="030F0702030302020204" pitchFamily="66" charset="0"/>
              </a:rPr>
              <a:t>Refers to actions that would be harmful to others or result in social consequences.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65ECCA3-9CE2-463E-88D9-7A5CFBC26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685800"/>
            <a:ext cx="7793037" cy="1143000"/>
          </a:xfrm>
        </p:spPr>
        <p:txBody>
          <a:bodyPr/>
          <a:lstStyle/>
          <a:p>
            <a:pPr eaLnBrk="1" hangingPunct="1"/>
            <a:r>
              <a:rPr lang="en-US" altLang="en-US" sz="4800">
                <a:latin typeface="Comic Sans MS" panose="030F0702030302020204" pitchFamily="66" charset="0"/>
              </a:rPr>
              <a:t>The Difference Between Ethics and Laws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11B7E28-5DF8-44D1-A8D0-2A622DFDA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Comic Sans MS" panose="030F0702030302020204" pitchFamily="66" charset="0"/>
              </a:rPr>
              <a:t>Similarities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Laws and Ethics both refer to proper and improper behavior</a:t>
            </a:r>
          </a:p>
          <a:p>
            <a:pPr eaLnBrk="1" hangingPunct="1"/>
            <a:r>
              <a:rPr lang="en-US" altLang="en-US" sz="2800">
                <a:latin typeface="Comic Sans MS" panose="030F0702030302020204" pitchFamily="66" charset="0"/>
              </a:rPr>
              <a:t>Differences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Laws are formal: written rules</a:t>
            </a:r>
          </a:p>
          <a:p>
            <a:pPr lvl="1" eaLnBrk="1" hangingPunct="1"/>
            <a:r>
              <a:rPr lang="en-US" altLang="en-US">
                <a:latin typeface="Comic Sans MS" panose="030F0702030302020204" pitchFamily="66" charset="0"/>
              </a:rPr>
              <a:t>Ethics are informal: many subtleties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52</TotalTime>
  <Words>441</Words>
  <PresentationFormat>On-screen Show (4:3)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Tahoma</vt:lpstr>
      <vt:lpstr>Arial</vt:lpstr>
      <vt:lpstr>Wingdings</vt:lpstr>
      <vt:lpstr>Times New Roman</vt:lpstr>
      <vt:lpstr>Comic Sans MS</vt:lpstr>
      <vt:lpstr>Blends</vt:lpstr>
      <vt:lpstr>Bank of Green Valley Student Coaching</vt:lpstr>
      <vt:lpstr>Negligence</vt:lpstr>
      <vt:lpstr>Duty of Care</vt:lpstr>
      <vt:lpstr>Breach of Duty of Care</vt:lpstr>
      <vt:lpstr>Causation</vt:lpstr>
      <vt:lpstr>Asset Valuation</vt:lpstr>
      <vt:lpstr>Accountants’ Duty of Care to the Public</vt:lpstr>
      <vt:lpstr>Ethics Definition</vt:lpstr>
      <vt:lpstr>The Difference Between Ethics and Laws</vt:lpstr>
      <vt:lpstr>How to Analyze Ethical Problems in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2003-03-08T11:33:08Z</dcterms:created>
  <dcterms:modified xsi:type="dcterms:W3CDTF">2021-01-15T07:37:29Z</dcterms:modified>
</cp:coreProperties>
</file>